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Quattrocento Sans"/>
      <p:regular r:id="rId26"/>
      <p:bold r:id="rId27"/>
      <p:italic r:id="rId28"/>
      <p:boldItalic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Sans-regular.fntdata"/><Relationship Id="rId25" Type="http://schemas.openxmlformats.org/officeDocument/2006/relationships/slide" Target="slides/slide20.xml"/><Relationship Id="rId28" Type="http://schemas.openxmlformats.org/officeDocument/2006/relationships/font" Target="fonts/QuattrocentoSans-italic.fntdata"/><Relationship Id="rId27" Type="http://schemas.openxmlformats.org/officeDocument/2006/relationships/font" Target="fonts/Quattrocento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33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db8925c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db8925c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db8925c6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db8925c6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db8925c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db8925c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db8925c6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db8925c6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b8925c6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b8925c6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db8925c6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db8925c6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db8925c6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db8925c6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db8925c61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db8925c61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db8925c61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db8925c61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db8925c61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db8925c61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db8925c6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db8925c6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db8925c61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db8925c61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db8925c6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db8925c6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db8925c6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db8925c6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db8925c61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db8925c61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b8925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b8925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da953dd3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da953dd3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db8925c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db8925c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db8925c6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db8925c6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78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7890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  <a:defRPr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94700" y="4704925"/>
            <a:ext cx="8637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© 2019-2020, Unauthorised copying, hiring, lending, public performance, or broadcasting of this presentation prohibited.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421775" y="157789"/>
            <a:ext cx="1841400" cy="45600"/>
          </a:xfrm>
          <a:prstGeom prst="rect">
            <a:avLst/>
          </a:prstGeom>
          <a:solidFill>
            <a:srgbClr val="2585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kipprichard.com/7-steps-to-problem-solving/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s://nbviewer.jupyter.org/url/julialang.org/benchmarks/benchmarks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fmVWLr0X1Sk&amp;feature=emb_title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TDI: Julia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Programming and Julia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 Mui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78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rocess of designing and building a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Analyzing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Debugging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Find the sequence of instructions to perform task on computer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25" y="3102225"/>
            <a:ext cx="71628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555600"/>
            <a:ext cx="4805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6-</a:t>
            </a:r>
            <a:r>
              <a:rPr lang="en"/>
              <a:t>Steps for problem-solving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389600"/>
            <a:ext cx="3932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 Definition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 Analysis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of Algorithm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Debugging and Testing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Documentation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 Source: </a:t>
            </a:r>
            <a:r>
              <a:rPr i="1" lang="en" sz="8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https://www.skipprichard.com/7-steps-to-problem-solving/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28725"/>
            <a:ext cx="42862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78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Programming language is set </a:t>
            </a:r>
            <a:r>
              <a:rPr lang="en"/>
              <a:t>of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Vocabularies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Grammatical rules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instructing the computer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</a:t>
            </a:r>
            <a:r>
              <a:rPr lang="en"/>
              <a:t> features for different languages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2571738"/>
            <a:ext cx="52387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555600"/>
            <a:ext cx="3959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389600"/>
            <a:ext cx="3959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High-level languages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Designed to be used and understood by humans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Low-level language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Computer hardware can only understand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Machine Code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Photo Source: https://sherifelmahdi.wordpress.com/2012/02/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100" y="720375"/>
            <a:ext cx="4720449" cy="38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Julia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Julia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78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several reasons for learning Julia as the first programming language for data science.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Relatively high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Dynamically typed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High-level syntax and easy to learn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24" y="2571750"/>
            <a:ext cx="2557950" cy="16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grpSp>
        <p:nvGrpSpPr>
          <p:cNvPr id="156" name="Google Shape;156;p28"/>
          <p:cNvGrpSpPr/>
          <p:nvPr/>
        </p:nvGrpSpPr>
        <p:grpSpPr>
          <a:xfrm>
            <a:off x="1311438" y="730492"/>
            <a:ext cx="6592663" cy="3827123"/>
            <a:chOff x="1311438" y="730492"/>
            <a:chExt cx="6592663" cy="3827123"/>
          </a:xfrm>
        </p:grpSpPr>
        <p:pic>
          <p:nvPicPr>
            <p:cNvPr id="157" name="Google Shape;15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1438" y="730492"/>
              <a:ext cx="6592663" cy="3827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8"/>
            <p:cNvSpPr/>
            <p:nvPr/>
          </p:nvSpPr>
          <p:spPr>
            <a:xfrm rot="4323056">
              <a:off x="1587609" y="2990091"/>
              <a:ext cx="682412" cy="43650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4454050"/>
            <a:ext cx="8520600" cy="2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/>
              <a:t>Photo source: </a:t>
            </a: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https://nbviewer.jupyter.org/url/julialang.org/benchmarks/benchmarks.ipynb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Dynamically typed Language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78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Static: Types checked before run-time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to define types of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Dynamic: Types checked on the fly, during execution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</a:t>
            </a:r>
            <a:r>
              <a:rPr lang="en"/>
              <a:t>necessary to define types of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Side effect: misinterpreting and cause bugs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5" y="2571750"/>
            <a:ext cx="53911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syntax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0500"/>
            <a:ext cx="52578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91175"/>
            <a:ext cx="7067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232675"/>
            <a:ext cx="40862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3232675"/>
            <a:ext cx="3311700" cy="15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is one of the skills only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learn programming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675" y="376025"/>
            <a:ext cx="4256651" cy="439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 in solving maths problems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789050"/>
            <a:ext cx="8520600" cy="3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</a:t>
            </a:r>
            <a:r>
              <a:rPr lang="en"/>
              <a:t>omputing π(pi)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Four color theorem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/>
              <a:t>Photo source: Wikipedia of pi and four color theorem</a:t>
            </a:r>
            <a:endParaRPr sz="8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91450"/>
            <a:ext cx="4056404" cy="20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100" y="2585213"/>
            <a:ext cx="4409311" cy="19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(AI)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78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AlphaGo (Deep learning)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Self-Driving Car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/>
              <a:t>Photo source: https://www.bbc.com/news/technology-35785875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https://www.youtube.com/watch?v=fmVWLr0X1Sk&amp;feature=emb_title</a:t>
            </a:r>
            <a:endParaRPr sz="8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736" y="1994125"/>
            <a:ext cx="4818265" cy="22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0" y="1994125"/>
            <a:ext cx="3933889" cy="22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78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Healthcare (e.g. </a:t>
            </a:r>
            <a:r>
              <a:rPr lang="en"/>
              <a:t>epidemiology)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Digital Advertisements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00"/>
              <a:t>Photo source: https://scholar.harvard.edu/ctang/publications/big-data-epidemiological-research-overcoming-fear-%E2%80%9Cgarbage-garbage-out%E2%80%9D</a:t>
            </a:r>
            <a:br>
              <a:rPr lang="en" sz="800"/>
            </a:br>
            <a:r>
              <a:rPr lang="en" sz="800">
                <a:latin typeface="Arial"/>
                <a:ea typeface="Arial"/>
                <a:cs typeface="Arial"/>
                <a:sym typeface="Arial"/>
              </a:rPr>
              <a:t>https://www.quora.com/What-is-digital-advertising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53675"/>
            <a:ext cx="3193399" cy="19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51" y="2126150"/>
            <a:ext cx="3812249" cy="20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</a:t>
            </a:r>
            <a:r>
              <a:rPr lang="en"/>
              <a:t> program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555600"/>
            <a:ext cx="4630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(Computer) Program?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89600"/>
            <a:ext cx="383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 of instruction (to hardware)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Executed by computer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operation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942725"/>
            <a:ext cx="4630474" cy="36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IPO model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</a:t>
            </a:r>
            <a:r>
              <a:rPr lang="en" sz="1800"/>
              <a:t>ructure to </a:t>
            </a:r>
            <a:r>
              <a:rPr lang="en" sz="1800"/>
              <a:t>describe</a:t>
            </a:r>
            <a:r>
              <a:rPr lang="en" sz="1800"/>
              <a:t> the information process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Contains 3 steps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Input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Process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Output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Program is one of the examples follows IPO model</a:t>
            </a:r>
            <a:endParaRPr sz="18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40313"/>
            <a:ext cx="4527600" cy="266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of programming (language)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